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3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5" r:id="rId40"/>
    <p:sldId id="296" r:id="rId41"/>
    <p:sldId id="297" r:id="rId42"/>
    <p:sldId id="298" r:id="rId43"/>
    <p:sldId id="299" r:id="rId44"/>
    <p:sldId id="300" r:id="rId45"/>
    <p:sldId id="294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3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83A1-3C70-421A-874D-FFCFD74EAE5F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0FAD-9B22-4632-BB42-CD8682C08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83A1-3C70-421A-874D-FFCFD74EAE5F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0FAD-9B22-4632-BB42-CD8682C08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83A1-3C70-421A-874D-FFCFD74EAE5F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0FAD-9B22-4632-BB42-CD8682C08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83A1-3C70-421A-874D-FFCFD74EAE5F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0FAD-9B22-4632-BB42-CD8682C08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83A1-3C70-421A-874D-FFCFD74EAE5F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0FAD-9B22-4632-BB42-CD8682C08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83A1-3C70-421A-874D-FFCFD74EAE5F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0FAD-9B22-4632-BB42-CD8682C08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83A1-3C70-421A-874D-FFCFD74EAE5F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0FAD-9B22-4632-BB42-CD8682C08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83A1-3C70-421A-874D-FFCFD74EAE5F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0FAD-9B22-4632-BB42-CD8682C08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83A1-3C70-421A-874D-FFCFD74EAE5F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0FAD-9B22-4632-BB42-CD8682C08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83A1-3C70-421A-874D-FFCFD74EAE5F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0FAD-9B22-4632-BB42-CD8682C08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F83A1-3C70-421A-874D-FFCFD74EAE5F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90FAD-9B22-4632-BB42-CD8682C08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F83A1-3C70-421A-874D-FFCFD74EAE5F}" type="datetimeFigureOut">
              <a:rPr lang="en-US" smtClean="0"/>
              <a:pPr/>
              <a:t>3/25/2012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90FAD-9B22-4632-BB42-CD8682C08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highered.mcgraw-hill.com/sites/dl/free/0072835125/126997/animation41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rsc.org/images/chromosome-300-FOR-TRIDION_tcm18-1988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74442" cy="63915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                  Chapter 11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3600" y="3581400"/>
            <a:ext cx="2971800" cy="914400"/>
          </a:xfrm>
          <a:solidFill>
            <a:schemeClr val="bg2"/>
          </a:solidFill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Chromosomes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Chorionic </a:t>
            </a:r>
            <a:r>
              <a:rPr lang="en-US" dirty="0" err="1" smtClean="0"/>
              <a:t>Villus</a:t>
            </a:r>
            <a:r>
              <a:rPr lang="en-US" dirty="0" smtClean="0"/>
              <a:t>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Obtain cells from the chorionic </a:t>
            </a:r>
            <a:r>
              <a:rPr lang="en-US" dirty="0" err="1" smtClean="0"/>
              <a:t>villi</a:t>
            </a:r>
            <a:r>
              <a:rPr lang="en-US" dirty="0" smtClean="0"/>
              <a:t>, which develop into the placenta (fetal derived cells)</a:t>
            </a:r>
          </a:p>
          <a:p>
            <a:r>
              <a:rPr lang="en-US" dirty="0" err="1" smtClean="0"/>
              <a:t>Karyotype</a:t>
            </a:r>
            <a:r>
              <a:rPr lang="en-US" dirty="0" smtClean="0"/>
              <a:t> is performed</a:t>
            </a:r>
          </a:p>
          <a:p>
            <a:r>
              <a:rPr lang="en-US" dirty="0" smtClean="0"/>
              <a:t>Chromosomal </a:t>
            </a:r>
            <a:r>
              <a:rPr lang="en-US" dirty="0" err="1" smtClean="0"/>
              <a:t>Mosaicism</a:t>
            </a:r>
            <a:endParaRPr lang="en-US" dirty="0" smtClean="0"/>
          </a:p>
          <a:p>
            <a:pPr lvl="1"/>
            <a:r>
              <a:rPr lang="en-US" dirty="0" smtClean="0"/>
              <a:t>Cells of the </a:t>
            </a:r>
            <a:r>
              <a:rPr lang="en-US" dirty="0" err="1" smtClean="0"/>
              <a:t>villus</a:t>
            </a:r>
            <a:r>
              <a:rPr lang="en-US" dirty="0" smtClean="0"/>
              <a:t> differ from the embryo cells. </a:t>
            </a:r>
          </a:p>
          <a:p>
            <a:pPr lvl="1"/>
            <a:r>
              <a:rPr lang="en-US" dirty="0" smtClean="0"/>
              <a:t>False negative or false positive results.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4114800" cy="6324600"/>
          </a:xfrm>
        </p:spPr>
        <p:txBody>
          <a:bodyPr>
            <a:normAutofit/>
          </a:bodyPr>
          <a:lstStyle/>
          <a:p>
            <a:r>
              <a:rPr lang="en-US" dirty="0" smtClean="0"/>
              <a:t>1 in 1000 to 3000 procedures cause fatal limb defect.</a:t>
            </a:r>
          </a:p>
          <a:p>
            <a:r>
              <a:rPr lang="en-US" dirty="0" smtClean="0"/>
              <a:t>Couples need to choose:</a:t>
            </a:r>
          </a:p>
          <a:p>
            <a:pPr lvl="1"/>
            <a:r>
              <a:rPr lang="en-US" dirty="0" smtClean="0"/>
              <a:t>Earlier results</a:t>
            </a:r>
          </a:p>
          <a:p>
            <a:pPr lvl="1"/>
            <a:r>
              <a:rPr lang="en-US" dirty="0" smtClean="0"/>
              <a:t>Greater risk of spontaneous abortion </a:t>
            </a:r>
          </a:p>
          <a:p>
            <a:pPr lvl="2"/>
            <a:r>
              <a:rPr lang="en-US" dirty="0" smtClean="0"/>
              <a:t>Additional .8% compared to an addition .3%</a:t>
            </a:r>
          </a:p>
          <a:p>
            <a:pPr lvl="2"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533400"/>
            <a:ext cx="29527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Fetal Cell Sorting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new technique that separates fetal cells from the woman’s bloodstream.</a:t>
            </a:r>
          </a:p>
          <a:p>
            <a:r>
              <a:rPr lang="en-US" dirty="0" smtClean="0"/>
              <a:t>Fetal blood enters maternal circulation in up to 70 percent of pregnancies.</a:t>
            </a:r>
          </a:p>
          <a:p>
            <a:r>
              <a:rPr lang="en-US" dirty="0" smtClean="0"/>
              <a:t>Device: Fluorescence-activated cell sorter. </a:t>
            </a:r>
          </a:p>
          <a:p>
            <a:pPr lvl="1"/>
            <a:r>
              <a:rPr lang="en-US" dirty="0" smtClean="0"/>
              <a:t>Looks for identifying cell surface markers.</a:t>
            </a:r>
          </a:p>
          <a:p>
            <a:pPr lvl="1"/>
            <a:r>
              <a:rPr lang="en-US" dirty="0" smtClean="0"/>
              <a:t>Then the fetal cells can be </a:t>
            </a:r>
            <a:r>
              <a:rPr lang="en-US" dirty="0" err="1" smtClean="0"/>
              <a:t>karyotyped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is is the structure of bone marr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600"/>
            <a:ext cx="5048250" cy="523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Preparing Cells for Chromosome Observation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1923 – chromosome sketches published = 48 chromosomes</a:t>
            </a:r>
          </a:p>
          <a:p>
            <a:r>
              <a:rPr lang="en-US" dirty="0" smtClean="0"/>
              <a:t>Obtained cells from three castrated prisoners in Texas.</a:t>
            </a:r>
          </a:p>
          <a:p>
            <a:r>
              <a:rPr lang="en-US" dirty="0" smtClean="0"/>
              <a:t>Since 1950, </a:t>
            </a:r>
            <a:r>
              <a:rPr lang="en-US" dirty="0" err="1" smtClean="0"/>
              <a:t>colchicine</a:t>
            </a:r>
            <a:r>
              <a:rPr lang="en-US" dirty="0" smtClean="0"/>
              <a:t> (chrysanthemum plant extract) is used to arrest cells during division.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Science happens on accident, sometimes…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86400" cy="4525963"/>
          </a:xfrm>
        </p:spPr>
        <p:txBody>
          <a:bodyPr/>
          <a:lstStyle/>
          <a:p>
            <a:r>
              <a:rPr lang="en-US" dirty="0" smtClean="0"/>
              <a:t>Problem: How to untangle spaghetti like mass of chromosomes.</a:t>
            </a:r>
          </a:p>
          <a:p>
            <a:r>
              <a:rPr lang="en-US" dirty="0" smtClean="0"/>
              <a:t>Mistakenly washed human cells with a hypotonic solution. Water rushed into the cells, which separated them.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209800"/>
            <a:ext cx="2590800" cy="29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Karyotyping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Old School/North Penn Method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Taking a picture</a:t>
            </a:r>
          </a:p>
          <a:p>
            <a:r>
              <a:rPr lang="en-US" dirty="0" smtClean="0"/>
              <a:t>Cutting out the pieces and aligning them based on size and shape.</a:t>
            </a:r>
          </a:p>
          <a:p>
            <a:r>
              <a:rPr lang="en-US" dirty="0" smtClean="0"/>
              <a:t>Placing them in order from largest to smallest.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New School / Research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Device scans a ruptured cell in a stain and selects one in which the chromosomes are the most visible and wide spread.</a:t>
            </a:r>
          </a:p>
          <a:p>
            <a:r>
              <a:rPr lang="en-US" dirty="0" smtClean="0"/>
              <a:t>Image software recognizes band patterns.</a:t>
            </a:r>
          </a:p>
          <a:p>
            <a:r>
              <a:rPr lang="en-US" dirty="0" smtClean="0"/>
              <a:t>If a strange band pattern is recognized, a database pulls out identical </a:t>
            </a:r>
            <a:r>
              <a:rPr lang="en-US" dirty="0" err="1" smtClean="0"/>
              <a:t>karyotypes</a:t>
            </a:r>
            <a:r>
              <a:rPr lang="en-US" dirty="0" smtClean="0"/>
              <a:t> from other patients.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Staining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Earlier Stains – stained chromosomes all one color. </a:t>
            </a:r>
          </a:p>
          <a:p>
            <a:r>
              <a:rPr lang="en-US" dirty="0" smtClean="0"/>
              <a:t>1959 – first chromosomal abnormalities</a:t>
            </a:r>
          </a:p>
          <a:p>
            <a:pPr lvl="1"/>
            <a:r>
              <a:rPr lang="en-US" dirty="0" smtClean="0"/>
              <a:t>Down Syndrome</a:t>
            </a:r>
          </a:p>
          <a:p>
            <a:pPr lvl="1"/>
            <a:r>
              <a:rPr lang="en-US" dirty="0" smtClean="0"/>
              <a:t>Turner Syndrome (Thought to once be genetic males) – lack of </a:t>
            </a:r>
            <a:r>
              <a:rPr lang="en-US" dirty="0" err="1" smtClean="0"/>
              <a:t>barr</a:t>
            </a:r>
            <a:r>
              <a:rPr lang="en-US" dirty="0" smtClean="0"/>
              <a:t> body</a:t>
            </a:r>
          </a:p>
          <a:p>
            <a:pPr lvl="1"/>
            <a:r>
              <a:rPr lang="en-US" dirty="0" err="1" smtClean="0"/>
              <a:t>Klinefelter</a:t>
            </a:r>
            <a:r>
              <a:rPr lang="en-US" dirty="0" smtClean="0"/>
              <a:t> Syndrome (Though to once be genetic females)  - </a:t>
            </a:r>
            <a:r>
              <a:rPr lang="en-US" dirty="0" err="1" smtClean="0"/>
              <a:t>barr</a:t>
            </a:r>
            <a:r>
              <a:rPr lang="en-US" dirty="0" smtClean="0"/>
              <a:t> body present 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4419599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dirty="0" smtClean="0"/>
              <a:t>1970’s – stains that created banding patterns unique to each chromosome.</a:t>
            </a:r>
          </a:p>
          <a:p>
            <a:pPr lvl="1"/>
            <a:r>
              <a:rPr lang="en-US" dirty="0" smtClean="0"/>
              <a:t>AT rich areas</a:t>
            </a:r>
          </a:p>
          <a:p>
            <a:pPr lvl="1"/>
            <a:r>
              <a:rPr lang="en-US" dirty="0" smtClean="0"/>
              <a:t>GC rich areas</a:t>
            </a:r>
          </a:p>
          <a:p>
            <a:pPr lvl="1"/>
            <a:r>
              <a:rPr lang="en-US" dirty="0" smtClean="0"/>
              <a:t>Heterochromatin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295400"/>
            <a:ext cx="3260767" cy="4999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Fluorescence in situ hybridization</a:t>
            </a:r>
          </a:p>
          <a:p>
            <a:r>
              <a:rPr lang="en-US" dirty="0" smtClean="0"/>
              <a:t>Uses DNA probes that are complementary to DNA sequences found only on one chromosome.</a:t>
            </a:r>
          </a:p>
          <a:p>
            <a:r>
              <a:rPr lang="en-US" dirty="0" smtClean="0"/>
              <a:t>“Paint” chromosomes – 13, 18, &amp; 21. </a:t>
            </a:r>
          </a:p>
          <a:p>
            <a:r>
              <a:rPr lang="en-US" dirty="0" smtClean="0">
                <a:hlinkClick r:id="rId2"/>
              </a:rPr>
              <a:t>FISH Process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981200"/>
            <a:ext cx="443855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Cytogenetics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Sub-discipline within genetics that links chromosome variations to specific traits, including illnesses.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743200"/>
            <a:ext cx="35147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Chromosomal Shorthand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3429000" cy="4572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Total Number of Chromosomes followed by the sex chromosome constitution, then any abnormal chromosomes.</a:t>
            </a:r>
          </a:p>
          <a:p>
            <a:r>
              <a:rPr lang="en-US" dirty="0" smtClean="0"/>
              <a:t>Ex: </a:t>
            </a:r>
          </a:p>
          <a:p>
            <a:pPr lvl="1"/>
            <a:r>
              <a:rPr lang="en-US" dirty="0" smtClean="0"/>
              <a:t>46, XY</a:t>
            </a:r>
          </a:p>
          <a:p>
            <a:pPr lvl="1"/>
            <a:r>
              <a:rPr lang="en-US" dirty="0" smtClean="0"/>
              <a:t>46, XX</a:t>
            </a:r>
          </a:p>
          <a:p>
            <a:pPr lvl="1"/>
            <a:r>
              <a:rPr lang="en-US" dirty="0" smtClean="0"/>
              <a:t>47, XXY</a:t>
            </a:r>
          </a:p>
          <a:p>
            <a:pPr lvl="1"/>
            <a:r>
              <a:rPr lang="en-US" dirty="0" smtClean="0"/>
              <a:t>47, XX, +21</a:t>
            </a:r>
          </a:p>
          <a:p>
            <a:pPr lvl="1"/>
            <a:r>
              <a:rPr lang="en-US" dirty="0" smtClean="0"/>
              <a:t>46XY t (7;9)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31746" name="Picture 2" descr="http://victorian.fortunecity.com/vangogh/555/Spell/pitmanshorth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6709" y="1350203"/>
            <a:ext cx="4380491" cy="36027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743200" cy="4525963"/>
          </a:xfrm>
        </p:spPr>
        <p:txBody>
          <a:bodyPr/>
          <a:lstStyle/>
          <a:p>
            <a:r>
              <a:rPr lang="en-US" dirty="0" smtClean="0"/>
              <a:t>Indicates p and q arms</a:t>
            </a:r>
          </a:p>
          <a:p>
            <a:r>
              <a:rPr lang="en-US" dirty="0" smtClean="0"/>
              <a:t>Delineated by banding patterns</a:t>
            </a:r>
          </a:p>
          <a:p>
            <a:r>
              <a:rPr lang="en-US" dirty="0" smtClean="0"/>
              <a:t>Loci of known genes</a:t>
            </a:r>
            <a:endParaRPr lang="en-US" dirty="0"/>
          </a:p>
        </p:txBody>
      </p:sp>
      <p:pic>
        <p:nvPicPr>
          <p:cNvPr id="32770" name="Picture 2" descr="C:\Users\christba\AppData\Local\Microsoft\Windows\Temporary Internet Files\Content.Outlook\OE3E6GDU\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997325" y="1946275"/>
            <a:ext cx="5207000" cy="3905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Abnormal Chromosome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Polyploidy – Extra “sets” of chromosomes</a:t>
            </a:r>
          </a:p>
          <a:p>
            <a:r>
              <a:rPr lang="en-US" dirty="0" err="1" smtClean="0"/>
              <a:t>Aneuploidy</a:t>
            </a:r>
            <a:r>
              <a:rPr lang="en-US" dirty="0" smtClean="0"/>
              <a:t> – An extra or missing chromosome</a:t>
            </a:r>
          </a:p>
          <a:p>
            <a:r>
              <a:rPr lang="en-US" dirty="0" smtClean="0"/>
              <a:t>Deletion </a:t>
            </a:r>
          </a:p>
          <a:p>
            <a:r>
              <a:rPr lang="en-US" dirty="0" smtClean="0"/>
              <a:t>Duplication</a:t>
            </a:r>
          </a:p>
          <a:p>
            <a:r>
              <a:rPr lang="en-US" dirty="0" smtClean="0"/>
              <a:t>Inversion</a:t>
            </a:r>
          </a:p>
          <a:p>
            <a:r>
              <a:rPr lang="en-US" dirty="0" smtClean="0"/>
              <a:t>Translocation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Polyploid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2/3rds of cases from two sperm uniting with one egg.</a:t>
            </a:r>
          </a:p>
          <a:p>
            <a:r>
              <a:rPr lang="en-US" dirty="0" smtClean="0"/>
              <a:t>Other Cases:</a:t>
            </a:r>
          </a:p>
          <a:p>
            <a:pPr lvl="1"/>
            <a:r>
              <a:rPr lang="en-US" dirty="0" smtClean="0"/>
              <a:t>Diploid gamete + haploid gamete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15% of spontaneous abortions caused by Triploids.</a:t>
            </a:r>
          </a:p>
        </p:txBody>
      </p:sp>
      <p:pic>
        <p:nvPicPr>
          <p:cNvPr id="33794" name="Picture 2" descr="C:\Users\christba\AppData\Local\Microsoft\Windows\Temporary Internet Files\Content.Outlook\OE3E6GDU\photo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187825" y="1831975"/>
            <a:ext cx="4902200" cy="3676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Aneuploidy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46482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“not good set”</a:t>
            </a:r>
          </a:p>
          <a:p>
            <a:r>
              <a:rPr lang="en-US" dirty="0" smtClean="0"/>
              <a:t>Normal Chromosome number = </a:t>
            </a:r>
            <a:r>
              <a:rPr lang="en-US" dirty="0" err="1" smtClean="0"/>
              <a:t>euploid</a:t>
            </a:r>
            <a:r>
              <a:rPr lang="en-US" dirty="0" smtClean="0"/>
              <a:t> – “good set”</a:t>
            </a:r>
          </a:p>
          <a:p>
            <a:r>
              <a:rPr lang="en-US" dirty="0" smtClean="0"/>
              <a:t>Most </a:t>
            </a:r>
            <a:r>
              <a:rPr lang="en-US" dirty="0" err="1" smtClean="0"/>
              <a:t>autosomal</a:t>
            </a:r>
            <a:r>
              <a:rPr lang="en-US" dirty="0" smtClean="0"/>
              <a:t> </a:t>
            </a:r>
            <a:r>
              <a:rPr lang="en-US" dirty="0" err="1" smtClean="0"/>
              <a:t>aneuploids</a:t>
            </a:r>
            <a:r>
              <a:rPr lang="en-US" dirty="0" smtClean="0"/>
              <a:t> cause </a:t>
            </a:r>
            <a:r>
              <a:rPr lang="en-US" dirty="0" err="1" smtClean="0"/>
              <a:t>spont</a:t>
            </a:r>
            <a:r>
              <a:rPr lang="en-US" dirty="0" smtClean="0"/>
              <a:t>. abortion.</a:t>
            </a:r>
          </a:p>
          <a:p>
            <a:r>
              <a:rPr lang="en-US" dirty="0" smtClean="0"/>
              <a:t>Those surviving generally suffer mental deficiencies. </a:t>
            </a:r>
          </a:p>
          <a:p>
            <a:r>
              <a:rPr lang="en-US" dirty="0" smtClean="0"/>
              <a:t>Most survivors are </a:t>
            </a:r>
            <a:r>
              <a:rPr lang="en-US" dirty="0" err="1" smtClean="0"/>
              <a:t>trisomy</a:t>
            </a:r>
            <a:r>
              <a:rPr lang="en-US" dirty="0" smtClean="0"/>
              <a:t>, not </a:t>
            </a:r>
            <a:r>
              <a:rPr lang="en-US" dirty="0" err="1" smtClean="0"/>
              <a:t>monosomy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CAUSE: </a:t>
            </a:r>
            <a:r>
              <a:rPr lang="en-US" dirty="0" err="1" smtClean="0"/>
              <a:t>Nondisjunction</a:t>
            </a:r>
            <a:r>
              <a:rPr lang="en-US" dirty="0" smtClean="0"/>
              <a:t> – failure of chromosomes to separate during meiosis. </a:t>
            </a:r>
            <a:endParaRPr lang="en-US" dirty="0"/>
          </a:p>
        </p:txBody>
      </p:sp>
      <p:pic>
        <p:nvPicPr>
          <p:cNvPr id="34818" name="Picture 2" descr="http://1.bp.blogspot.com/_gcA0ZuKGkI8/SuEjdC7JZvI/AAAAAAAAENU/OEeMO-CkLz0/s400/Down-Syndrom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8288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49 types of </a:t>
            </a:r>
            <a:r>
              <a:rPr lang="en-US" dirty="0" err="1" smtClean="0"/>
              <a:t>aneuploids</a:t>
            </a:r>
            <a:endParaRPr lang="en-US" dirty="0" smtClean="0"/>
          </a:p>
          <a:p>
            <a:pPr lvl="1"/>
            <a:r>
              <a:rPr lang="en-US" dirty="0" smtClean="0"/>
              <a:t>Missing or extra copy of each </a:t>
            </a:r>
            <a:r>
              <a:rPr lang="en-US" dirty="0" err="1" smtClean="0"/>
              <a:t>autosome</a:t>
            </a:r>
            <a:r>
              <a:rPr lang="en-US" dirty="0" smtClean="0"/>
              <a:t> = 44</a:t>
            </a:r>
          </a:p>
          <a:p>
            <a:pPr lvl="1"/>
            <a:r>
              <a:rPr lang="en-US" dirty="0" smtClean="0"/>
              <a:t>Five abnormal sex chromosome combos </a:t>
            </a:r>
          </a:p>
          <a:p>
            <a:pPr lvl="2"/>
            <a:r>
              <a:rPr lang="en-US" dirty="0" smtClean="0"/>
              <a:t>Y, X, XXX, XXY, XYY</a:t>
            </a:r>
          </a:p>
          <a:p>
            <a:pPr lvl="1"/>
            <a:r>
              <a:rPr lang="en-US" dirty="0" smtClean="0"/>
              <a:t>Only 9 types are known to appear in new </a:t>
            </a:r>
            <a:r>
              <a:rPr lang="en-US" dirty="0" err="1" smtClean="0"/>
              <a:t>borns</a:t>
            </a:r>
            <a:r>
              <a:rPr lang="en-US" dirty="0" smtClean="0"/>
              <a:t>.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50% of spontaneous abortions result from missing or having extra chromosomes</a:t>
            </a:r>
          </a:p>
          <a:p>
            <a:pPr lvl="1"/>
            <a:r>
              <a:rPr lang="en-US" dirty="0" smtClean="0"/>
              <a:t> 45X, triploids, </a:t>
            </a:r>
            <a:r>
              <a:rPr lang="en-US" dirty="0" err="1" smtClean="0"/>
              <a:t>trisomy</a:t>
            </a:r>
            <a:r>
              <a:rPr lang="en-US" dirty="0" smtClean="0"/>
              <a:t> 16</a:t>
            </a:r>
          </a:p>
          <a:p>
            <a:pPr lvl="1"/>
            <a:r>
              <a:rPr lang="en-US" dirty="0" err="1" smtClean="0"/>
              <a:t>Trisomy</a:t>
            </a:r>
            <a:r>
              <a:rPr lang="en-US" dirty="0" smtClean="0"/>
              <a:t> 13, 18, 21 = common </a:t>
            </a:r>
            <a:r>
              <a:rPr lang="en-US" dirty="0" err="1" smtClean="0"/>
              <a:t>spont</a:t>
            </a:r>
            <a:r>
              <a:rPr lang="en-US" dirty="0" smtClean="0"/>
              <a:t>. Abortions, but also the most common </a:t>
            </a:r>
            <a:r>
              <a:rPr lang="en-US" dirty="0" err="1" smtClean="0"/>
              <a:t>aneuploids</a:t>
            </a:r>
            <a:r>
              <a:rPr lang="en-US" dirty="0" smtClean="0"/>
              <a:t> seen in new </a:t>
            </a:r>
            <a:r>
              <a:rPr lang="en-US" dirty="0" err="1" smtClean="0"/>
              <a:t>borns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Polyploids</a:t>
            </a:r>
            <a:r>
              <a:rPr lang="en-US" dirty="0" smtClean="0"/>
              <a:t> and </a:t>
            </a:r>
            <a:r>
              <a:rPr lang="en-US" dirty="0" err="1" smtClean="0"/>
              <a:t>Aneuploids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Mitotic Division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Late onset – may  not have an affect on the overall health</a:t>
            </a:r>
          </a:p>
          <a:p>
            <a:r>
              <a:rPr lang="en-US" dirty="0" smtClean="0"/>
              <a:t>Early onset – All future daughter cells will be affected, thus causing more of a chance of health risks.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Meiotic Division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Will affect every cell in the developing embryo.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0.gstatic.com/images?q=tbn:ANd9GcSfsk65f0EWYuV1ZHMsSo-SBWB5nkJn_CkUFmYXY073J3j5zOvE0dbMpCDTNA:www.genetic-diseases.net/wp-content/uploads/2007/03/trisomy2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85800"/>
            <a:ext cx="1981200" cy="1981201"/>
          </a:xfrm>
          <a:prstGeom prst="rect">
            <a:avLst/>
          </a:prstGeom>
          <a:noFill/>
        </p:spPr>
      </p:pic>
      <p:pic>
        <p:nvPicPr>
          <p:cNvPr id="1028" name="Picture 4" descr="http://www.trisomy18angel.com/images/DSCF00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733800"/>
            <a:ext cx="2590799" cy="2144109"/>
          </a:xfrm>
          <a:prstGeom prst="rect">
            <a:avLst/>
          </a:prstGeom>
          <a:noFill/>
        </p:spPr>
      </p:pic>
      <p:pic>
        <p:nvPicPr>
          <p:cNvPr id="1030" name="Picture 6" descr="http://www.catherineshafer.com/tmp/images/trisomy13face_1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609600"/>
            <a:ext cx="2438400" cy="2581074"/>
          </a:xfrm>
          <a:prstGeom prst="rect">
            <a:avLst/>
          </a:prstGeom>
          <a:noFill/>
        </p:spPr>
      </p:pic>
      <p:pic>
        <p:nvPicPr>
          <p:cNvPr id="1038" name="Picture 14" descr="http://t0.gstatic.com/images?q=tbn:ANd9GcTMx6Fb0YJxlzm-2f4mYlrDqID7xCHCCYCehsH-xSe5wGAqbCpt3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3573780"/>
            <a:ext cx="2286000" cy="3086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common live birth </a:t>
            </a:r>
            <a:r>
              <a:rPr lang="en-US" dirty="0" err="1" smtClean="0"/>
              <a:t>aneuploid</a:t>
            </a:r>
            <a:endParaRPr lang="en-US" dirty="0" smtClean="0"/>
          </a:p>
          <a:p>
            <a:r>
              <a:rPr lang="en-US" dirty="0" smtClean="0"/>
              <a:t>Sir John Langdon Haydon Down</a:t>
            </a:r>
          </a:p>
          <a:p>
            <a:r>
              <a:rPr lang="en-US" dirty="0" smtClean="0"/>
              <a:t>Was it an abnormal chromosome number or not? </a:t>
            </a:r>
          </a:p>
          <a:p>
            <a:r>
              <a:rPr lang="en-US" dirty="0" smtClean="0"/>
              <a:t>Other Risks:</a:t>
            </a:r>
          </a:p>
          <a:p>
            <a:pPr lvl="1"/>
            <a:r>
              <a:rPr lang="en-US" dirty="0" smtClean="0"/>
              <a:t>Leukemia</a:t>
            </a:r>
          </a:p>
          <a:p>
            <a:pPr lvl="1"/>
            <a:r>
              <a:rPr lang="en-US" dirty="0" smtClean="0"/>
              <a:t>Alzheimer’s disease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 Syndrome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Causes</a:t>
            </a:r>
          </a:p>
          <a:p>
            <a:pPr lvl="1"/>
            <a:r>
              <a:rPr lang="en-US" dirty="0" err="1" smtClean="0"/>
              <a:t>Nondisjunction</a:t>
            </a:r>
            <a:endParaRPr lang="en-US" dirty="0" smtClean="0"/>
          </a:p>
          <a:p>
            <a:pPr lvl="2"/>
            <a:r>
              <a:rPr lang="en-US" dirty="0" smtClean="0"/>
              <a:t>90% female</a:t>
            </a:r>
          </a:p>
          <a:p>
            <a:pPr lvl="2"/>
            <a:r>
              <a:rPr lang="en-US" dirty="0" smtClean="0"/>
              <a:t>10% male</a:t>
            </a:r>
          </a:p>
          <a:p>
            <a:pPr lvl="1"/>
            <a:r>
              <a:rPr lang="en-US" dirty="0" smtClean="0"/>
              <a:t>Translocation </a:t>
            </a:r>
          </a:p>
          <a:p>
            <a:pPr lvl="1"/>
            <a:r>
              <a:rPr lang="en-US" dirty="0" smtClean="0"/>
              <a:t>Mosaic </a:t>
            </a:r>
          </a:p>
          <a:p>
            <a:pPr lvl="2"/>
            <a:r>
              <a:rPr lang="en-US" dirty="0" smtClean="0"/>
              <a:t>Mutation occurs after fertilization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Portrait of a Chromosome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chromosome consists of:</a:t>
            </a:r>
          </a:p>
          <a:p>
            <a:pPr lvl="1"/>
            <a:r>
              <a:rPr lang="en-US" dirty="0" smtClean="0"/>
              <a:t>DNA</a:t>
            </a:r>
          </a:p>
          <a:p>
            <a:pPr lvl="1"/>
            <a:r>
              <a:rPr lang="en-US" dirty="0" smtClean="0"/>
              <a:t>Associated RNA</a:t>
            </a:r>
          </a:p>
          <a:p>
            <a:pPr lvl="1"/>
            <a:r>
              <a:rPr lang="en-US" dirty="0" err="1" smtClean="0"/>
              <a:t>Histone</a:t>
            </a:r>
            <a:r>
              <a:rPr lang="en-US" dirty="0" smtClean="0"/>
              <a:t> proteins</a:t>
            </a:r>
          </a:p>
          <a:p>
            <a:pPr lvl="1"/>
            <a:r>
              <a:rPr lang="en-US" dirty="0" smtClean="0"/>
              <a:t>DNA replication enzymes</a:t>
            </a:r>
          </a:p>
          <a:p>
            <a:pPr lvl="1"/>
            <a:r>
              <a:rPr lang="en-US" dirty="0" smtClean="0"/>
              <a:t>Transcription factors</a:t>
            </a:r>
          </a:p>
          <a:p>
            <a:r>
              <a:rPr lang="en-US" dirty="0" smtClean="0"/>
              <a:t>During metaphase key physical features can be seen.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it affecting older woman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is meiosis different in woman compared to men?</a:t>
            </a:r>
          </a:p>
          <a:p>
            <a:pPr lvl="1"/>
            <a:r>
              <a:rPr lang="en-US" dirty="0" smtClean="0"/>
              <a:t>Arrested development</a:t>
            </a:r>
          </a:p>
          <a:p>
            <a:pPr lvl="1"/>
            <a:r>
              <a:rPr lang="en-US" dirty="0" smtClean="0"/>
              <a:t>Hypothesis: Mechanism that can identify </a:t>
            </a:r>
            <a:r>
              <a:rPr lang="en-US" dirty="0" err="1" smtClean="0"/>
              <a:t>aneuploid</a:t>
            </a:r>
            <a:r>
              <a:rPr lang="en-US" dirty="0" smtClean="0"/>
              <a:t> </a:t>
            </a:r>
            <a:r>
              <a:rPr lang="en-US" dirty="0" err="1" smtClean="0"/>
              <a:t>oocytes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Yellow starburst analogy </a:t>
            </a:r>
            <a:r>
              <a:rPr lang="en-US" dirty="0" smtClean="0">
                <a:sym typeface="Wingdings" pitchFamily="2" charset="2"/>
              </a:rPr>
              <a:t> </a:t>
            </a:r>
          </a:p>
          <a:p>
            <a:pPr lvl="2">
              <a:buNone/>
            </a:pP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Trisomy</a:t>
            </a:r>
            <a:r>
              <a:rPr lang="en-US" dirty="0" smtClean="0"/>
              <a:t> 18 – Edward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do not survive birth</a:t>
            </a:r>
          </a:p>
          <a:p>
            <a:r>
              <a:rPr lang="en-US" dirty="0" smtClean="0"/>
              <a:t>Distinct Phenotypes</a:t>
            </a:r>
          </a:p>
          <a:p>
            <a:pPr lvl="1"/>
            <a:r>
              <a:rPr lang="en-US" dirty="0" smtClean="0"/>
              <a:t>Overlapping fingers</a:t>
            </a:r>
          </a:p>
          <a:p>
            <a:pPr lvl="1"/>
            <a:r>
              <a:rPr lang="en-US" dirty="0" smtClean="0"/>
              <a:t>Unusual or absent fingerprints</a:t>
            </a:r>
          </a:p>
          <a:p>
            <a:r>
              <a:rPr lang="en-US" dirty="0" smtClean="0"/>
              <a:t>Cause:</a:t>
            </a:r>
          </a:p>
          <a:p>
            <a:pPr lvl="1"/>
            <a:r>
              <a:rPr lang="en-US" dirty="0" err="1" smtClean="0"/>
              <a:t>Nondisjunction</a:t>
            </a:r>
            <a:r>
              <a:rPr lang="en-US" dirty="0" smtClean="0"/>
              <a:t> in meiosis II of </a:t>
            </a:r>
            <a:r>
              <a:rPr lang="en-US" dirty="0" err="1" smtClean="0"/>
              <a:t>oocyte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Trisomy</a:t>
            </a:r>
            <a:r>
              <a:rPr lang="en-US" dirty="0" smtClean="0"/>
              <a:t> 13 – </a:t>
            </a:r>
            <a:r>
              <a:rPr lang="en-US" dirty="0" err="1" smtClean="0"/>
              <a:t>Patau</a:t>
            </a:r>
            <a:r>
              <a:rPr lang="en-US" dirty="0" smtClean="0"/>
              <a:t>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Rare</a:t>
            </a:r>
          </a:p>
          <a:p>
            <a:r>
              <a:rPr lang="en-US" dirty="0" smtClean="0"/>
              <a:t>Most striking characteristic: Fusion of developing eyes</a:t>
            </a:r>
          </a:p>
          <a:p>
            <a:r>
              <a:rPr lang="en-US" dirty="0" smtClean="0"/>
              <a:t>Cleft palate</a:t>
            </a:r>
          </a:p>
          <a:p>
            <a:r>
              <a:rPr lang="en-US" dirty="0" smtClean="0"/>
              <a:t>Highest development age is 6 months! (Yet on a very rare occasion someone has survived to adulthood)</a:t>
            </a:r>
            <a:endParaRPr lang="en-US" dirty="0"/>
          </a:p>
        </p:txBody>
      </p:sp>
      <p:pic>
        <p:nvPicPr>
          <p:cNvPr id="41986" name="Picture 2" descr="http://medgen.genetics.utah.edu/photographs/diseases/high/peri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600200"/>
            <a:ext cx="3009900" cy="4600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X syndromes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in 1,000 females are </a:t>
            </a:r>
            <a:r>
              <a:rPr lang="en-US" dirty="0" err="1" smtClean="0"/>
              <a:t>triplo</a:t>
            </a:r>
            <a:r>
              <a:rPr lang="en-US" dirty="0" smtClean="0"/>
              <a:t>-X. (47, XXX)</a:t>
            </a:r>
          </a:p>
          <a:p>
            <a:r>
              <a:rPr lang="en-US" dirty="0" smtClean="0"/>
              <a:t>Lack of symptoms</a:t>
            </a:r>
          </a:p>
          <a:p>
            <a:pPr lvl="1"/>
            <a:r>
              <a:rPr lang="en-US" dirty="0" smtClean="0"/>
              <a:t>X-inactivation </a:t>
            </a:r>
          </a:p>
          <a:p>
            <a:r>
              <a:rPr lang="en-US" dirty="0" err="1" smtClean="0"/>
              <a:t>Klinefelter’s</a:t>
            </a:r>
            <a:r>
              <a:rPr lang="en-US" dirty="0" smtClean="0"/>
              <a:t> (47,XXY)</a:t>
            </a:r>
          </a:p>
          <a:p>
            <a:pPr lvl="1"/>
            <a:r>
              <a:rPr lang="en-US" dirty="0" smtClean="0"/>
              <a:t>Underdeveloped sexual characteristics</a:t>
            </a:r>
          </a:p>
          <a:p>
            <a:pPr lvl="1"/>
            <a:r>
              <a:rPr lang="en-US" dirty="0" smtClean="0"/>
              <a:t>Long limbs – testosterone injections at adolescents can control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XYY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1965 – Patricia Jacobs published these results</a:t>
            </a:r>
          </a:p>
          <a:p>
            <a:pPr lvl="1"/>
            <a:r>
              <a:rPr lang="en-US" dirty="0" smtClean="0"/>
              <a:t>197 high security prisoners</a:t>
            </a:r>
          </a:p>
          <a:p>
            <a:pPr lvl="1"/>
            <a:r>
              <a:rPr lang="en-US" dirty="0" smtClean="0"/>
              <a:t>12 had abnormal chromosomes</a:t>
            </a:r>
          </a:p>
          <a:p>
            <a:pPr lvl="2"/>
            <a:r>
              <a:rPr lang="en-US" dirty="0" smtClean="0"/>
              <a:t>7 had an extra Y</a:t>
            </a:r>
          </a:p>
          <a:p>
            <a:r>
              <a:rPr lang="en-US" dirty="0" smtClean="0"/>
              <a:t>Today – 96% of XYY are normal</a:t>
            </a:r>
          </a:p>
          <a:p>
            <a:pPr lvl="1"/>
            <a:r>
              <a:rPr lang="en-US" dirty="0" smtClean="0"/>
              <a:t>Acne</a:t>
            </a:r>
          </a:p>
          <a:p>
            <a:pPr lvl="1"/>
            <a:r>
              <a:rPr lang="en-US" dirty="0" smtClean="0"/>
              <a:t>Greater height</a:t>
            </a:r>
          </a:p>
          <a:p>
            <a:pPr lvl="1"/>
            <a:r>
              <a:rPr lang="en-US" dirty="0" smtClean="0"/>
              <a:t>Speech and Reading problems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Abnormal Chromosome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53000" cy="4800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Deletions </a:t>
            </a:r>
          </a:p>
          <a:p>
            <a:r>
              <a:rPr lang="en-US" dirty="0" smtClean="0"/>
              <a:t>Cri-du-chat syndrome “cat’s cry”</a:t>
            </a:r>
          </a:p>
          <a:p>
            <a:pPr lvl="1"/>
            <a:r>
              <a:rPr lang="en-US" dirty="0" smtClean="0"/>
              <a:t>Missing the short arm (p) of chromosome 5</a:t>
            </a:r>
          </a:p>
          <a:p>
            <a:pPr lvl="1"/>
            <a:r>
              <a:rPr lang="en-US" dirty="0" smtClean="0"/>
              <a:t>High-pitched cry </a:t>
            </a:r>
          </a:p>
          <a:p>
            <a:r>
              <a:rPr lang="en-US" dirty="0" smtClean="0"/>
              <a:t>Y – chromosome infertility </a:t>
            </a:r>
          </a:p>
          <a:p>
            <a:r>
              <a:rPr lang="en-US" dirty="0" smtClean="0"/>
              <a:t>Duplications</a:t>
            </a:r>
          </a:p>
          <a:p>
            <a:pPr lvl="1"/>
            <a:r>
              <a:rPr lang="en-US" dirty="0" smtClean="0"/>
              <a:t>Similar to deletions – the more likely to cause symptoms if they are extensive.</a:t>
            </a:r>
          </a:p>
          <a:p>
            <a:pPr lvl="1"/>
            <a:r>
              <a:rPr lang="en-US" dirty="0" smtClean="0"/>
              <a:t>15s chromosome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525963"/>
          </a:xfrm>
        </p:spPr>
        <p:txBody>
          <a:bodyPr/>
          <a:lstStyle/>
          <a:p>
            <a:r>
              <a:rPr lang="en-US" dirty="0" err="1" smtClean="0"/>
              <a:t>Robertsonian</a:t>
            </a:r>
            <a:r>
              <a:rPr lang="en-US" dirty="0" smtClean="0"/>
              <a:t> Trans-location – the short arms (p) of two different </a:t>
            </a:r>
            <a:r>
              <a:rPr lang="en-US" dirty="0" err="1" smtClean="0"/>
              <a:t>acrocentric</a:t>
            </a:r>
            <a:r>
              <a:rPr lang="en-US" dirty="0" smtClean="0"/>
              <a:t> chromo-</a:t>
            </a:r>
            <a:r>
              <a:rPr lang="en-US" dirty="0" err="1" smtClean="0"/>
              <a:t>somes</a:t>
            </a:r>
            <a:r>
              <a:rPr lang="en-US" dirty="0" smtClean="0"/>
              <a:t> break, leaving sticky ends that cause two long arms to adhere.</a:t>
            </a:r>
            <a:endParaRPr lang="en-US" dirty="0"/>
          </a:p>
        </p:txBody>
      </p:sp>
      <p:pic>
        <p:nvPicPr>
          <p:cNvPr id="46082" name="Picture 2" descr="http://www.ucl.ac.uk/~ucbhjow/bmsi/lec7_images/robertsonia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514600"/>
            <a:ext cx="3759217" cy="2085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Reciprocal Translocation – two different chromosomes exchange parts. </a:t>
            </a:r>
          </a:p>
          <a:p>
            <a:r>
              <a:rPr lang="en-US" dirty="0" smtClean="0"/>
              <a:t>How can FISH be used to identify translocation?</a:t>
            </a:r>
          </a:p>
          <a:p>
            <a:r>
              <a:rPr lang="en-US" dirty="0" smtClean="0"/>
              <a:t>Examples: </a:t>
            </a:r>
            <a:r>
              <a:rPr lang="en-US" dirty="0" err="1" smtClean="0"/>
              <a:t>Alagille</a:t>
            </a:r>
            <a:r>
              <a:rPr lang="en-US" dirty="0" smtClean="0"/>
              <a:t> Syndrome</a:t>
            </a:r>
            <a:endParaRPr lang="en-US" dirty="0"/>
          </a:p>
        </p:txBody>
      </p:sp>
      <p:pic>
        <p:nvPicPr>
          <p:cNvPr id="50180" name="Picture 4" descr="http://www.emunix.emich.edu/~rwinning/genetics/pics/rectran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286000"/>
            <a:ext cx="42291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01" name="Picture 1" descr="http://img.medscape.com/pi/emed/ckb/pediatrics_general/1331341-1331357-926678-17695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7717051" cy="2133600"/>
          </a:xfrm>
          <a:prstGeom prst="rect">
            <a:avLst/>
          </a:prstGeom>
          <a:noFill/>
        </p:spPr>
      </p:pic>
      <p:pic>
        <p:nvPicPr>
          <p:cNvPr id="6" name="Picture 2" descr="http://sashabella.com/images/Sasha_Nov2005_readin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590800"/>
            <a:ext cx="6829425" cy="4067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Inversion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3124199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Pericentric</a:t>
            </a:r>
            <a:r>
              <a:rPr lang="en-US" dirty="0" smtClean="0"/>
              <a:t> – Includes the </a:t>
            </a:r>
            <a:r>
              <a:rPr lang="en-US" dirty="0" err="1" smtClean="0"/>
              <a:t>centromere</a:t>
            </a:r>
            <a:r>
              <a:rPr lang="en-US" dirty="0" smtClean="0"/>
              <a:t> in the inversion</a:t>
            </a:r>
          </a:p>
          <a:p>
            <a:r>
              <a:rPr lang="en-US" dirty="0" err="1" smtClean="0"/>
              <a:t>Paracentric</a:t>
            </a:r>
            <a:r>
              <a:rPr lang="en-US" dirty="0" smtClean="0"/>
              <a:t> – Does NOT include the </a:t>
            </a:r>
            <a:r>
              <a:rPr lang="en-US" dirty="0" err="1" smtClean="0"/>
              <a:t>centromere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981200"/>
            <a:ext cx="3810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41764"/>
            <a:ext cx="6668088" cy="409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Dicentric</a:t>
            </a:r>
            <a:r>
              <a:rPr lang="en-US" dirty="0" smtClean="0"/>
              <a:t> Inversion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848600" cy="2971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When a loop forms during crossing over, one </a:t>
            </a:r>
            <a:r>
              <a:rPr lang="en-US" dirty="0" err="1" smtClean="0"/>
              <a:t>chromatid</a:t>
            </a:r>
            <a:r>
              <a:rPr lang="en-US" dirty="0" smtClean="0"/>
              <a:t> will get two </a:t>
            </a:r>
            <a:r>
              <a:rPr lang="en-US" dirty="0" err="1" smtClean="0"/>
              <a:t>centromeres</a:t>
            </a:r>
            <a:r>
              <a:rPr lang="en-US" dirty="0" smtClean="0"/>
              <a:t> – a bridge forms.</a:t>
            </a:r>
          </a:p>
          <a:p>
            <a:r>
              <a:rPr lang="en-US" dirty="0" err="1" smtClean="0"/>
              <a:t>Acentric</a:t>
            </a:r>
            <a:r>
              <a:rPr lang="en-US" dirty="0" smtClean="0"/>
              <a:t> fragment – Due to lack of </a:t>
            </a:r>
            <a:r>
              <a:rPr lang="en-US" dirty="0" err="1" smtClean="0"/>
              <a:t>centromere</a:t>
            </a:r>
            <a:r>
              <a:rPr lang="en-US" dirty="0" smtClean="0"/>
              <a:t>, this piece is lost when the cell divides.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882592"/>
            <a:ext cx="5105400" cy="2765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6934200" cy="884238"/>
          </a:xfrm>
        </p:spPr>
        <p:txBody>
          <a:bodyPr/>
          <a:lstStyle/>
          <a:p>
            <a:r>
              <a:rPr lang="en-US" dirty="0" err="1" smtClean="0"/>
              <a:t>Isochromosome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2362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chromosome that has lost one of its arms and has replaced it with an exact copy of the other arm. </a:t>
            </a:r>
          </a:p>
          <a:p>
            <a:r>
              <a:rPr lang="en-US" dirty="0" smtClean="0"/>
              <a:t>Can occur if the replicated chromosomes line up at the equator in the wrong plane.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3276600"/>
            <a:ext cx="2819400" cy="323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38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Ring Chromosomes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5469466" cy="3516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276600"/>
            <a:ext cx="2514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553200" y="990600"/>
            <a:ext cx="2590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CAT EYE SYNDROME – Ring chromosome #22</a:t>
            </a:r>
            <a:endParaRPr lang="en-US" sz="28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Uniparental</a:t>
            </a:r>
            <a:r>
              <a:rPr lang="en-US" dirty="0" smtClean="0"/>
              <a:t> </a:t>
            </a:r>
            <a:r>
              <a:rPr lang="en-US" dirty="0" err="1" smtClean="0"/>
              <a:t>Disomy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would happen if </a:t>
            </a:r>
            <a:r>
              <a:rPr lang="en-US" dirty="0" err="1" smtClean="0"/>
              <a:t>nondisjunction</a:t>
            </a:r>
            <a:r>
              <a:rPr lang="en-US" dirty="0" smtClean="0"/>
              <a:t> occurred at the same </a:t>
            </a:r>
            <a:r>
              <a:rPr lang="en-US" dirty="0" err="1" smtClean="0"/>
              <a:t>chromsome</a:t>
            </a:r>
            <a:r>
              <a:rPr lang="en-US" dirty="0" smtClean="0"/>
              <a:t> within the egg AND the sperm…</a:t>
            </a:r>
          </a:p>
          <a:p>
            <a:r>
              <a:rPr lang="en-US" dirty="0" smtClean="0"/>
              <a:t>…Then the sperm that was missing the chromosome united with an egg that had double the chromosomes</a:t>
            </a:r>
          </a:p>
          <a:p>
            <a:r>
              <a:rPr lang="en-US" dirty="0" smtClean="0"/>
              <a:t>“Two bodies from one parent”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90600"/>
            <a:ext cx="8382000" cy="5278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i="1" dirty="0" smtClean="0"/>
              <a:t>Heterochromatin versus </a:t>
            </a:r>
            <a:r>
              <a:rPr lang="en-US" sz="2400" i="1" dirty="0" err="1" smtClean="0"/>
              <a:t>Euchromatin</a:t>
            </a:r>
            <a:endParaRPr lang="en-US" sz="2400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57200" y="1828801"/>
            <a:ext cx="3008313" cy="3200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Heterochromatin will form regions of the </a:t>
            </a:r>
            <a:r>
              <a:rPr lang="en-US" sz="2400" dirty="0" err="1" smtClean="0"/>
              <a:t>centromere</a:t>
            </a:r>
            <a:r>
              <a:rPr lang="en-US" sz="2400" dirty="0" smtClean="0"/>
              <a:t> and telomeres</a:t>
            </a:r>
          </a:p>
          <a:p>
            <a:r>
              <a:rPr lang="en-US" sz="2400" dirty="0" err="1" smtClean="0"/>
              <a:t>Euchromatin</a:t>
            </a:r>
            <a:r>
              <a:rPr lang="en-US" sz="2400" dirty="0" smtClean="0"/>
              <a:t> will form the protein encoding regions on the chromosome</a:t>
            </a:r>
            <a:endParaRPr lang="en-US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066800"/>
            <a:ext cx="491903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Five human chromosomes: 13,14,15,21, &amp; 22</a:t>
            </a:r>
          </a:p>
          <a:p>
            <a:r>
              <a:rPr lang="en-US" dirty="0" smtClean="0"/>
              <a:t>Contain satellites that extend from a thinner, </a:t>
            </a:r>
            <a:r>
              <a:rPr lang="en-US" dirty="0" err="1" smtClean="0"/>
              <a:t>stalklike</a:t>
            </a:r>
            <a:r>
              <a:rPr lang="en-US" dirty="0" smtClean="0"/>
              <a:t> bridge from the rest of the chromosome.</a:t>
            </a:r>
          </a:p>
          <a:p>
            <a:r>
              <a:rPr lang="en-US" dirty="0" smtClean="0"/>
              <a:t>The stalk – codes ribosomal proteins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Visualizing Chromosomes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Any cell other than mature red blood cells can be used to examine chromosomes.</a:t>
            </a:r>
          </a:p>
          <a:p>
            <a:r>
              <a:rPr lang="en-US" dirty="0" smtClean="0"/>
              <a:t>White Blood Cells – Generally used for family history or infertility tests</a:t>
            </a:r>
          </a:p>
          <a:p>
            <a:r>
              <a:rPr lang="en-US" dirty="0" smtClean="0"/>
              <a:t>Cancer Cells – may indicate which drugs are most likely to be effective.</a:t>
            </a:r>
          </a:p>
          <a:p>
            <a:r>
              <a:rPr lang="en-US" dirty="0" smtClean="0"/>
              <a:t>Blood-borne cancers – </a:t>
            </a:r>
            <a:r>
              <a:rPr lang="en-US" dirty="0" err="1" smtClean="0"/>
              <a:t>leukemias</a:t>
            </a:r>
            <a:r>
              <a:rPr lang="en-US" dirty="0" smtClean="0"/>
              <a:t> and lymphomas – Bone Marrow Cells </a:t>
            </a:r>
          </a:p>
          <a:p>
            <a:r>
              <a:rPr lang="en-US" dirty="0" smtClean="0"/>
              <a:t>Fetal Cells – reveal medical problems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Amniocentesis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43434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Sampling fetal cells shed into the amniotic fluid.</a:t>
            </a:r>
          </a:p>
          <a:p>
            <a:r>
              <a:rPr lang="en-US" dirty="0" smtClean="0"/>
              <a:t>Procedure</a:t>
            </a:r>
          </a:p>
          <a:p>
            <a:pPr lvl="1"/>
            <a:r>
              <a:rPr lang="en-US" dirty="0" smtClean="0"/>
              <a:t>10 days of culturing</a:t>
            </a:r>
          </a:p>
          <a:p>
            <a:pPr lvl="1"/>
            <a:r>
              <a:rPr lang="en-US" dirty="0" smtClean="0"/>
              <a:t>20 cells are </a:t>
            </a:r>
            <a:r>
              <a:rPr lang="en-US" dirty="0" err="1" smtClean="0"/>
              <a:t>karyotyped</a:t>
            </a:r>
            <a:endParaRPr lang="en-US" dirty="0" smtClean="0"/>
          </a:p>
          <a:p>
            <a:pPr lvl="1"/>
            <a:r>
              <a:rPr lang="en-US" dirty="0" smtClean="0"/>
              <a:t>Can detect 400 of more than 5,000 chromosomal abnormalities.</a:t>
            </a:r>
          </a:p>
          <a:p>
            <a:pPr lvl="1"/>
            <a:r>
              <a:rPr lang="en-US" dirty="0" smtClean="0"/>
              <a:t>Done around the 15</a:t>
            </a:r>
            <a:r>
              <a:rPr lang="en-US" baseline="30000" dirty="0" smtClean="0"/>
              <a:t>th</a:t>
            </a:r>
            <a:r>
              <a:rPr lang="en-US" dirty="0" smtClean="0"/>
              <a:t> or 16</a:t>
            </a:r>
            <a:r>
              <a:rPr lang="en-US" baseline="30000" dirty="0" smtClean="0"/>
              <a:t>th</a:t>
            </a:r>
            <a:r>
              <a:rPr lang="en-US" dirty="0" smtClean="0"/>
              <a:t> week of gestation</a:t>
            </a:r>
          </a:p>
          <a:p>
            <a:pPr lvl="1"/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752600"/>
            <a:ext cx="381000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gets them done?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risk that the fetus has a detectable condition EXCEEDS the risk that the procedure will cause a miscarriage (1 in 350)</a:t>
            </a:r>
          </a:p>
          <a:p>
            <a:r>
              <a:rPr lang="en-US" dirty="0" smtClean="0"/>
              <a:t>Woman over 35</a:t>
            </a:r>
          </a:p>
          <a:p>
            <a:r>
              <a:rPr lang="en-US" dirty="0" smtClean="0"/>
              <a:t>Several prior miscarriages</a:t>
            </a:r>
          </a:p>
          <a:p>
            <a:r>
              <a:rPr lang="en-US" dirty="0" smtClean="0"/>
              <a:t>Blood test reveals low levels of fetal liver protein called alpha fetoprotein and high levels of </a:t>
            </a:r>
            <a:r>
              <a:rPr lang="en-US" dirty="0" err="1" smtClean="0"/>
              <a:t>hCG</a:t>
            </a:r>
            <a:r>
              <a:rPr lang="en-US" dirty="0"/>
              <a:t> </a:t>
            </a:r>
            <a:r>
              <a:rPr lang="en-US" dirty="0" smtClean="0"/>
              <a:t>(human chorionic </a:t>
            </a:r>
            <a:r>
              <a:rPr lang="en-US" dirty="0" err="1" smtClean="0"/>
              <a:t>gonadotropin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1374</Words>
  <Application>Microsoft Office PowerPoint</Application>
  <PresentationFormat>On-screen Show (4:3)</PresentationFormat>
  <Paragraphs>213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                  Chapter 11</vt:lpstr>
      <vt:lpstr>Cytogenetics</vt:lpstr>
      <vt:lpstr>Portrait of a Chromosome</vt:lpstr>
      <vt:lpstr>Slide 4</vt:lpstr>
      <vt:lpstr>Heterochromatin versus Euchromatin</vt:lpstr>
      <vt:lpstr>Slide 6</vt:lpstr>
      <vt:lpstr>Visualizing Chromosomes</vt:lpstr>
      <vt:lpstr>Amniocentesis</vt:lpstr>
      <vt:lpstr>Who gets them done?</vt:lpstr>
      <vt:lpstr>Chorionic Villus Sampling</vt:lpstr>
      <vt:lpstr>Slide 11</vt:lpstr>
      <vt:lpstr>Fetal Cell Sorting</vt:lpstr>
      <vt:lpstr>Slide 13</vt:lpstr>
      <vt:lpstr>Preparing Cells for Chromosome Observation</vt:lpstr>
      <vt:lpstr>Science happens on accident, sometimes…</vt:lpstr>
      <vt:lpstr>Karyotyping</vt:lpstr>
      <vt:lpstr>Staining</vt:lpstr>
      <vt:lpstr>Staining</vt:lpstr>
      <vt:lpstr>FISHing</vt:lpstr>
      <vt:lpstr>Chromosomal Shorthand</vt:lpstr>
      <vt:lpstr>Ideogram</vt:lpstr>
      <vt:lpstr>Abnormal Chromosome Number</vt:lpstr>
      <vt:lpstr>Polyploid</vt:lpstr>
      <vt:lpstr>Aneuploidy</vt:lpstr>
      <vt:lpstr>Slide 25</vt:lpstr>
      <vt:lpstr>Polyploids and Aneuploids </vt:lpstr>
      <vt:lpstr>Slide 27</vt:lpstr>
      <vt:lpstr>Down Syndrome</vt:lpstr>
      <vt:lpstr>Down Syndrome </vt:lpstr>
      <vt:lpstr>Why is it affecting older woman</vt:lpstr>
      <vt:lpstr>Trisomy 18 – Edward Syndrome</vt:lpstr>
      <vt:lpstr>Trisomy 13 – Patau Syndrome</vt:lpstr>
      <vt:lpstr>Extra X syndromes</vt:lpstr>
      <vt:lpstr>XYY Syndrome</vt:lpstr>
      <vt:lpstr>Abnormal Chromosome Structure</vt:lpstr>
      <vt:lpstr>Translocation</vt:lpstr>
      <vt:lpstr>Translocation</vt:lpstr>
      <vt:lpstr>Slide 38</vt:lpstr>
      <vt:lpstr>Inversion </vt:lpstr>
      <vt:lpstr>Dicentric Inversion</vt:lpstr>
      <vt:lpstr>Isochromosome</vt:lpstr>
      <vt:lpstr>Ring Chromosomes</vt:lpstr>
      <vt:lpstr>Uniparental Disomy</vt:lpstr>
      <vt:lpstr>Slide 44</vt:lpstr>
      <vt:lpstr>Inversions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11</dc:title>
  <dc:creator>Brian</dc:creator>
  <cp:lastModifiedBy>Brian</cp:lastModifiedBy>
  <cp:revision>77</cp:revision>
  <dcterms:created xsi:type="dcterms:W3CDTF">2012-03-18T17:45:13Z</dcterms:created>
  <dcterms:modified xsi:type="dcterms:W3CDTF">2012-03-26T01:30:30Z</dcterms:modified>
</cp:coreProperties>
</file>